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1" r:id="rId4"/>
    <p:sldId id="262" r:id="rId5"/>
    <p:sldId id="265" r:id="rId6"/>
    <p:sldId id="268" r:id="rId7"/>
    <p:sldId id="263" r:id="rId8"/>
    <p:sldId id="264" r:id="rId9"/>
    <p:sldId id="267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  <a:srgbClr val="271D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56" autoAdjust="0"/>
    <p:restoredTop sz="94660"/>
  </p:normalViewPr>
  <p:slideViewPr>
    <p:cSldViewPr>
      <p:cViewPr varScale="1">
        <p:scale>
          <a:sx n="87" d="100"/>
          <a:sy n="87" d="100"/>
        </p:scale>
        <p:origin x="-149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06.04.2014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91680" y="5085184"/>
            <a:ext cx="5637010" cy="882119"/>
          </a:xfrm>
        </p:spPr>
        <p:txBody>
          <a:bodyPr>
            <a:noAutofit/>
          </a:bodyPr>
          <a:lstStyle/>
          <a:p>
            <a:pPr algn="ctr"/>
            <a:r>
              <a:rPr lang="en-US" sz="2400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/>
              </a:rPr>
              <a:t>Maria </a:t>
            </a:r>
            <a:r>
              <a:rPr lang="en-US" sz="2400" i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/>
              </a:rPr>
              <a:t>Bychkova</a:t>
            </a:r>
            <a:r>
              <a:rPr lang="en-US" sz="2400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/>
              </a:rPr>
              <a:t/>
            </a:r>
            <a:br>
              <a:rPr lang="en-US" sz="2400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/>
              </a:rPr>
            </a:br>
            <a:r>
              <a:rPr lang="en-US" sz="2400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/>
              </a:rPr>
              <a:t>BMSTU  </a:t>
            </a:r>
            <a:r>
              <a:rPr lang="en-US" sz="2400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/>
              </a:rPr>
              <a:t>MT11-8</a:t>
            </a:r>
            <a:r>
              <a:rPr lang="ru-RU" sz="2400" i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/>
              </a:rPr>
              <a:t>3</a:t>
            </a:r>
            <a:r>
              <a:rPr lang="en-US" sz="2400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/>
              </a:rPr>
              <a:t/>
            </a:r>
            <a:br>
              <a:rPr lang="en-US" sz="2400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/>
              </a:rPr>
            </a:br>
            <a:r>
              <a:rPr lang="en-US" sz="2400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/>
              </a:rPr>
              <a:t>Moscow </a:t>
            </a:r>
            <a:r>
              <a:rPr lang="en-US" sz="2400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/>
              </a:rPr>
              <a:t>2014</a:t>
            </a: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332656"/>
            <a:ext cx="8424936" cy="2736304"/>
          </a:xfrm>
        </p:spPr>
        <p:txBody>
          <a:bodyPr/>
          <a:lstStyle/>
          <a:p>
            <a:pPr marL="182880" indent="0" algn="ctr">
              <a:buNone/>
            </a:pPr>
            <a:r>
              <a:rPr lang="en-US" sz="4000" b="0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/>
              </a:rPr>
              <a:t>The Golden Age Of Aircraft </a:t>
            </a:r>
            <a:r>
              <a:rPr lang="en-US" sz="4000" b="0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/>
              </a:rPr>
              <a:t>Design</a:t>
            </a:r>
            <a:br>
              <a:rPr lang="en-US" sz="4000" b="0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/>
              </a:rPr>
            </a:br>
            <a:r>
              <a:rPr lang="en-US" sz="4000" b="0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/>
              </a:rPr>
              <a:t/>
            </a:r>
            <a:br>
              <a:rPr lang="en-US" sz="4000" b="0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/>
              </a:rPr>
            </a:br>
            <a:r>
              <a:rPr lang="en-US" sz="4000" b="0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/>
              </a:rPr>
              <a:t/>
            </a:r>
            <a:br>
              <a:rPr lang="en-US" sz="4000" b="0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/>
              </a:rPr>
            </a:br>
            <a:r>
              <a:rPr lang="en-US" sz="8800" i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 Bold" pitchFamily="18" charset="0"/>
              </a:rPr>
              <a:t>AVIONICS</a:t>
            </a:r>
            <a:r>
              <a:rPr lang="ru-RU" sz="8800" i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 Bold" pitchFamily="18" charset="0"/>
              </a:rPr>
              <a:t/>
            </a:r>
            <a:br>
              <a:rPr lang="ru-RU" sz="8800" i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 Bold" pitchFamily="18" charset="0"/>
              </a:rPr>
            </a:br>
            <a:r>
              <a:rPr lang="en-US" sz="4800" i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 Bold" pitchFamily="18" charset="0"/>
              </a:rPr>
              <a:t>from Early </a:t>
            </a:r>
            <a:r>
              <a:rPr lang="en-US" sz="4800" i="1" dirty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 Bold" pitchFamily="18" charset="0"/>
              </a:rPr>
              <a:t>D</a:t>
            </a:r>
            <a:r>
              <a:rPr lang="en-US" sz="4800" i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 Bold" pitchFamily="18" charset="0"/>
              </a:rPr>
              <a:t>ays till Now</a:t>
            </a:r>
            <a:r>
              <a:rPr lang="en-US" sz="4000" b="0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/>
              </a:rPr>
              <a:t/>
            </a:r>
            <a:br>
              <a:rPr lang="en-US" sz="4000" b="0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/>
              </a:rPr>
            </a:br>
            <a:endParaRPr lang="ru-RU" sz="4000" i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ENA"/>
            </a:endParaRPr>
          </a:p>
        </p:txBody>
      </p:sp>
    </p:spTree>
    <p:extLst>
      <p:ext uri="{BB962C8B-B14F-4D97-AF65-F5344CB8AC3E}">
        <p14:creationId xmlns:p14="http://schemas.microsoft.com/office/powerpoint/2010/main" val="3560851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  <a14:imgEffect>
                      <a14:saturation sat="90000"/>
                    </a14:imgEffect>
                    <a14:imgEffect>
                      <a14:brightnessContrast bright="20000" contrast="-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88640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en-US" sz="5400" b="0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 CENA"/>
              </a:rPr>
              <a:t>Contents</a:t>
            </a:r>
            <a:endParaRPr lang="ru-RU" sz="5400" b="0" i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AR CEN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90735" y="2029002"/>
            <a:ext cx="734481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smtClean="0">
                <a:solidFill>
                  <a:srgbClr val="002060"/>
                </a:solidFill>
              </a:rPr>
              <a:t>1) Definition of avionics</a:t>
            </a:r>
          </a:p>
          <a:p>
            <a:pPr algn="just"/>
            <a:r>
              <a:rPr lang="en-US" sz="3200" dirty="0" smtClean="0">
                <a:solidFill>
                  <a:srgbClr val="002060"/>
                </a:solidFill>
              </a:rPr>
              <a:t>2) History of the development</a:t>
            </a:r>
          </a:p>
          <a:p>
            <a:pPr algn="just"/>
            <a:r>
              <a:rPr lang="en-US" sz="3200" dirty="0" smtClean="0">
                <a:solidFill>
                  <a:srgbClr val="002060"/>
                </a:solidFill>
              </a:rPr>
              <a:t>3) Modern avionics</a:t>
            </a:r>
            <a:endParaRPr lang="ru-RU" sz="3200" dirty="0">
              <a:solidFill>
                <a:srgbClr val="002060"/>
              </a:solidFill>
            </a:endParaRPr>
          </a:p>
          <a:p>
            <a:pPr algn="just"/>
            <a:r>
              <a:rPr lang="en-US" sz="3200" dirty="0">
                <a:solidFill>
                  <a:srgbClr val="002060"/>
                </a:solidFill>
              </a:rPr>
              <a:t>4) Communications</a:t>
            </a:r>
          </a:p>
          <a:p>
            <a:pPr algn="just"/>
            <a:r>
              <a:rPr lang="en-US" sz="3200" dirty="0" smtClean="0">
                <a:solidFill>
                  <a:srgbClr val="002060"/>
                </a:solidFill>
              </a:rPr>
              <a:t>5</a:t>
            </a:r>
            <a:r>
              <a:rPr lang="en-US" sz="3200" dirty="0">
                <a:solidFill>
                  <a:srgbClr val="002060"/>
                </a:solidFill>
              </a:rPr>
              <a:t>) Navigation systems</a:t>
            </a:r>
          </a:p>
          <a:p>
            <a:pPr algn="just"/>
            <a:r>
              <a:rPr lang="ru-RU" sz="3200" dirty="0" smtClean="0">
                <a:solidFill>
                  <a:srgbClr val="002060"/>
                </a:solidFill>
              </a:rPr>
              <a:t>6)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smtClean="0">
                <a:solidFill>
                  <a:srgbClr val="002060"/>
                </a:solidFill>
              </a:rPr>
              <a:t>Monitoring</a:t>
            </a:r>
            <a:endParaRPr lang="ru-RU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23440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  <a14:imgEffect>
                      <a14:saturation sat="90000"/>
                    </a14:imgEffect>
                    <a14:imgEffect>
                      <a14:brightnessContrast bright="20000" contrast="-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88640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en-US" sz="5400" b="0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 CENA"/>
              </a:rPr>
              <a:t>Definition</a:t>
            </a:r>
            <a:endParaRPr lang="ru-RU" sz="5400" b="0" i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AR CEN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99456" y="1858074"/>
            <a:ext cx="2232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smtClean="0">
                <a:solidFill>
                  <a:srgbClr val="002060"/>
                </a:solidFill>
              </a:rPr>
              <a:t>Avionics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22642" y="1858074"/>
            <a:ext cx="20954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002060"/>
                </a:solidFill>
              </a:rPr>
              <a:t>a</a:t>
            </a:r>
            <a:r>
              <a:rPr lang="en-US" sz="4000" dirty="0" smtClean="0">
                <a:solidFill>
                  <a:srgbClr val="002060"/>
                </a:solidFill>
              </a:rPr>
              <a:t>viation</a:t>
            </a: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8" name="Равно 7"/>
          <p:cNvSpPr/>
          <p:nvPr/>
        </p:nvSpPr>
        <p:spPr>
          <a:xfrm>
            <a:off x="2759627" y="1974947"/>
            <a:ext cx="663015" cy="521896"/>
          </a:xfrm>
          <a:prstGeom prst="mathEqual">
            <a:avLst/>
          </a:prstGeom>
          <a:solidFill>
            <a:srgbClr val="271DE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3333CC"/>
              </a:solidFill>
            </a:endParaRPr>
          </a:p>
        </p:txBody>
      </p:sp>
      <p:sp>
        <p:nvSpPr>
          <p:cNvPr id="9" name="Плюс 8"/>
          <p:cNvSpPr/>
          <p:nvPr/>
        </p:nvSpPr>
        <p:spPr>
          <a:xfrm>
            <a:off x="5409947" y="1968296"/>
            <a:ext cx="539316" cy="521896"/>
          </a:xfrm>
          <a:prstGeom prst="mathPlus">
            <a:avLst/>
          </a:prstGeom>
          <a:solidFill>
            <a:srgbClr val="33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5949263" y="1881952"/>
            <a:ext cx="27158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electronics</a:t>
            </a:r>
            <a:endParaRPr lang="ru-RU" sz="4000" dirty="0">
              <a:solidFill>
                <a:srgbClr val="002060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901" y="3161861"/>
            <a:ext cx="4368485" cy="32763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Box 12"/>
          <p:cNvSpPr txBox="1"/>
          <p:nvPr/>
        </p:nvSpPr>
        <p:spPr>
          <a:xfrm>
            <a:off x="233305" y="3284984"/>
            <a:ext cx="4450257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002060"/>
                </a:solidFill>
              </a:rPr>
              <a:t>electronic systems</a:t>
            </a:r>
          </a:p>
          <a:p>
            <a:pPr algn="ctr"/>
            <a:r>
              <a:rPr lang="en-US" sz="4000" dirty="0" smtClean="0">
                <a:solidFill>
                  <a:srgbClr val="002060"/>
                </a:solidFill>
              </a:rPr>
              <a:t>used on aircraft,</a:t>
            </a:r>
          </a:p>
          <a:p>
            <a:pPr algn="ctr"/>
            <a:r>
              <a:rPr lang="en-US" sz="4000" dirty="0" smtClean="0">
                <a:solidFill>
                  <a:srgbClr val="002060"/>
                </a:solidFill>
              </a:rPr>
              <a:t>artificial satellites</a:t>
            </a:r>
          </a:p>
          <a:p>
            <a:pPr algn="ctr"/>
            <a:r>
              <a:rPr lang="en-US" sz="4000" dirty="0" smtClean="0">
                <a:solidFill>
                  <a:srgbClr val="002060"/>
                </a:solidFill>
              </a:rPr>
              <a:t>and spacecraft</a:t>
            </a:r>
          </a:p>
        </p:txBody>
      </p:sp>
      <p:sp>
        <p:nvSpPr>
          <p:cNvPr id="14" name="Стрелка вниз 13"/>
          <p:cNvSpPr/>
          <p:nvPr/>
        </p:nvSpPr>
        <p:spPr>
          <a:xfrm>
            <a:off x="1730217" y="2628377"/>
            <a:ext cx="352164" cy="720080"/>
          </a:xfrm>
          <a:prstGeom prst="downArrow">
            <a:avLst/>
          </a:prstGeom>
          <a:solidFill>
            <a:srgbClr val="271DE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491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  <p:bldP spid="8" grpId="0" animBg="1"/>
      <p:bldP spid="9" grpId="0" animBg="1"/>
      <p:bldP spid="10" grpId="0"/>
      <p:bldP spid="13" grpId="0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  <a14:imgEffect>
                      <a14:saturation sat="0"/>
                    </a14:imgEffect>
                    <a14:imgEffect>
                      <a14:brightnessContrast bright="25000" contrast="-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88640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en-US" sz="5400" b="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 CENA"/>
              </a:rPr>
              <a:t>History</a:t>
            </a:r>
            <a:endParaRPr lang="ru-RU" sz="5400" b="0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AR CEN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1560" y="1765158"/>
            <a:ext cx="18469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</a:t>
            </a:r>
            <a:r>
              <a:rPr lang="en-US" sz="24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century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921698" y="1334270"/>
            <a:ext cx="26642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a </a:t>
            </a:r>
            <a:r>
              <a:rPr lang="en-US" sz="2000" dirty="0" smtClean="0"/>
              <a:t>barometer</a:t>
            </a:r>
          </a:p>
          <a:p>
            <a:pPr algn="ctr"/>
            <a:r>
              <a:rPr lang="en-US" sz="2000" dirty="0" smtClean="0"/>
              <a:t>an anemometer</a:t>
            </a:r>
          </a:p>
          <a:p>
            <a:pPr algn="ctr"/>
            <a:r>
              <a:rPr lang="en-US" sz="2000" dirty="0" smtClean="0"/>
              <a:t>magnetic compasses</a:t>
            </a:r>
          </a:p>
          <a:p>
            <a:pPr algn="ctr"/>
            <a:r>
              <a:rPr lang="en-US" sz="2000" dirty="0" smtClean="0"/>
              <a:t>fuel-quantity gauges</a:t>
            </a:r>
            <a:endParaRPr lang="ru-RU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7380312" y="1286115"/>
            <a:ext cx="136928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a</a:t>
            </a:r>
            <a:r>
              <a:rPr lang="en-US" sz="2000" dirty="0" smtClean="0"/>
              <a:t>ltitude</a:t>
            </a:r>
          </a:p>
          <a:p>
            <a:pPr algn="ctr"/>
            <a:r>
              <a:rPr lang="en-US" sz="2000" dirty="0"/>
              <a:t>a</a:t>
            </a:r>
            <a:r>
              <a:rPr lang="en-US" sz="2000" dirty="0" smtClean="0"/>
              <a:t>irspeed</a:t>
            </a:r>
          </a:p>
          <a:p>
            <a:pPr algn="ctr"/>
            <a:r>
              <a:rPr lang="en-US" sz="2000" dirty="0" smtClean="0"/>
              <a:t>heading</a:t>
            </a:r>
          </a:p>
          <a:p>
            <a:pPr algn="ctr"/>
            <a:r>
              <a:rPr lang="en-US" sz="2000" dirty="0"/>
              <a:t>f</a:t>
            </a:r>
            <a:r>
              <a:rPr lang="en-US" sz="2000" dirty="0" smtClean="0"/>
              <a:t>uel levels</a:t>
            </a:r>
            <a:endParaRPr lang="ru-RU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5782412" y="1747780"/>
            <a:ext cx="14702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</a:t>
            </a:r>
            <a:r>
              <a:rPr lang="en-US" sz="2000" dirty="0" smtClean="0"/>
              <a:t>o measure</a:t>
            </a:r>
            <a:endParaRPr lang="ru-RU" sz="2000" dirty="0"/>
          </a:p>
        </p:txBody>
      </p:sp>
      <p:sp>
        <p:nvSpPr>
          <p:cNvPr id="19" name="TextBox 18"/>
          <p:cNvSpPr txBox="1"/>
          <p:nvPr/>
        </p:nvSpPr>
        <p:spPr>
          <a:xfrm>
            <a:off x="869466" y="2737177"/>
            <a:ext cx="9573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1920s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53570" y="3274532"/>
            <a:ext cx="9573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1930s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52799" y="3921240"/>
            <a:ext cx="109998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1940s</a:t>
            </a:r>
          </a:p>
          <a:p>
            <a:pPr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(WW2)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458540" y="2737177"/>
            <a:ext cx="34018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first blind flight and landing</a:t>
            </a:r>
            <a:endParaRPr lang="ru-RU" sz="2000" dirty="0"/>
          </a:p>
        </p:txBody>
      </p:sp>
      <p:sp>
        <p:nvSpPr>
          <p:cNvPr id="24" name="TextBox 23"/>
          <p:cNvSpPr txBox="1"/>
          <p:nvPr/>
        </p:nvSpPr>
        <p:spPr>
          <a:xfrm>
            <a:off x="2428452" y="3266175"/>
            <a:ext cx="39741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r</a:t>
            </a:r>
            <a:r>
              <a:rPr lang="en-US" sz="2000" dirty="0" smtClean="0"/>
              <a:t>adio navigation and landing aids</a:t>
            </a:r>
            <a:endParaRPr lang="ru-RU" sz="2000" dirty="0"/>
          </a:p>
        </p:txBody>
      </p:sp>
      <p:sp>
        <p:nvSpPr>
          <p:cNvPr id="25" name="TextBox 24"/>
          <p:cNvSpPr txBox="1"/>
          <p:nvPr/>
        </p:nvSpPr>
        <p:spPr>
          <a:xfrm>
            <a:off x="2454566" y="3751872"/>
            <a:ext cx="332334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radar for aircraft detection</a:t>
            </a:r>
          </a:p>
          <a:p>
            <a:r>
              <a:rPr lang="en-US" sz="2000" dirty="0" smtClean="0"/>
              <a:t>VHF</a:t>
            </a:r>
            <a:br>
              <a:rPr lang="en-US" sz="2000" dirty="0" smtClean="0"/>
            </a:br>
            <a:r>
              <a:rPr lang="en-US" sz="2000" dirty="0" smtClean="0"/>
              <a:t>UHF</a:t>
            </a:r>
            <a:endParaRPr lang="ru-RU" sz="2000" dirty="0"/>
          </a:p>
        </p:txBody>
      </p:sp>
      <p:sp>
        <p:nvSpPr>
          <p:cNvPr id="26" name="TextBox 25"/>
          <p:cNvSpPr txBox="1"/>
          <p:nvPr/>
        </p:nvSpPr>
        <p:spPr>
          <a:xfrm>
            <a:off x="3099517" y="4203386"/>
            <a:ext cx="20457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communications</a:t>
            </a:r>
            <a:endParaRPr lang="ru-RU" sz="2000" dirty="0"/>
          </a:p>
        </p:txBody>
      </p:sp>
      <p:sp>
        <p:nvSpPr>
          <p:cNvPr id="27" name="TextBox 26"/>
          <p:cNvSpPr txBox="1"/>
          <p:nvPr/>
        </p:nvSpPr>
        <p:spPr>
          <a:xfrm>
            <a:off x="804316" y="4998367"/>
            <a:ext cx="9573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1960s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04315" y="5931918"/>
            <a:ext cx="9573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271D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1970s</a:t>
            </a:r>
            <a:endParaRPr lang="ru-RU" sz="2400" dirty="0">
              <a:solidFill>
                <a:srgbClr val="271DE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4678" y="2688942"/>
            <a:ext cx="1862067" cy="23227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0" name="TextBox 29"/>
          <p:cNvSpPr txBox="1"/>
          <p:nvPr/>
        </p:nvSpPr>
        <p:spPr>
          <a:xfrm>
            <a:off x="2428452" y="4767534"/>
            <a:ext cx="35353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</a:t>
            </a:r>
            <a:r>
              <a:rPr lang="en-US" sz="2000" dirty="0" smtClean="0"/>
              <a:t>utopilots</a:t>
            </a:r>
          </a:p>
          <a:p>
            <a:r>
              <a:rPr lang="en-US" sz="2000" dirty="0" smtClean="0"/>
              <a:t>automated </a:t>
            </a:r>
            <a:r>
              <a:rPr lang="en-US" sz="2000" dirty="0"/>
              <a:t>warning </a:t>
            </a:r>
            <a:r>
              <a:rPr lang="en-US" sz="2000" dirty="0" smtClean="0"/>
              <a:t>systems</a:t>
            </a:r>
          </a:p>
          <a:p>
            <a:r>
              <a:rPr lang="en-US" sz="2000" dirty="0" smtClean="0"/>
              <a:t>integrated flight instruments </a:t>
            </a:r>
            <a:endParaRPr lang="ru-RU" sz="2000" dirty="0"/>
          </a:p>
        </p:txBody>
      </p:sp>
      <p:sp>
        <p:nvSpPr>
          <p:cNvPr id="31" name="TextBox 30"/>
          <p:cNvSpPr txBox="1"/>
          <p:nvPr/>
        </p:nvSpPr>
        <p:spPr>
          <a:xfrm>
            <a:off x="2421077" y="5839586"/>
            <a:ext cx="21948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271DEF"/>
                </a:solidFill>
              </a:rPr>
              <a:t>d</a:t>
            </a:r>
            <a:r>
              <a:rPr lang="en-US" sz="2000" dirty="0" smtClean="0">
                <a:solidFill>
                  <a:srgbClr val="271DEF"/>
                </a:solidFill>
              </a:rPr>
              <a:t>igital computers</a:t>
            </a:r>
          </a:p>
          <a:p>
            <a:r>
              <a:rPr lang="en-US" sz="2000" dirty="0">
                <a:solidFill>
                  <a:srgbClr val="271DEF"/>
                </a:solidFill>
              </a:rPr>
              <a:t>g</a:t>
            </a:r>
            <a:r>
              <a:rPr lang="en-US" sz="2000" dirty="0" smtClean="0">
                <a:solidFill>
                  <a:srgbClr val="271DEF"/>
                </a:solidFill>
              </a:rPr>
              <a:t>lass cockpits</a:t>
            </a:r>
            <a:endParaRPr lang="ru-RU" sz="2000" dirty="0">
              <a:solidFill>
                <a:srgbClr val="271DEF"/>
              </a:solidFill>
            </a:endParaRPr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4888" y="5275365"/>
            <a:ext cx="2214601" cy="14737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3696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  <a14:imgEffect>
                      <a14:saturation sat="90000"/>
                    </a14:imgEffect>
                    <a14:imgEffect>
                      <a14:brightnessContrast bright="20000" contrast="-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259"/>
            <a:ext cx="9143999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88640"/>
            <a:ext cx="7344816" cy="1143000"/>
          </a:xfrm>
        </p:spPr>
        <p:txBody>
          <a:bodyPr/>
          <a:lstStyle/>
          <a:p>
            <a:pPr marL="0" indent="0" algn="ctr">
              <a:buNone/>
            </a:pPr>
            <a:r>
              <a:rPr lang="en-US" sz="5400" b="0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 CENA"/>
              </a:rPr>
              <a:t>Modern Avionics</a:t>
            </a:r>
            <a:endParaRPr lang="ru-RU" sz="5400" b="0" i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AR CENA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87624" y="1340767"/>
            <a:ext cx="561662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2400" b="1" dirty="0" smtClean="0">
                <a:solidFill>
                  <a:srgbClr val="002060"/>
                </a:solidFill>
              </a:rPr>
              <a:t>Communications</a:t>
            </a:r>
            <a:endParaRPr lang="en-US" sz="2400" b="1" dirty="0">
              <a:solidFill>
                <a:srgbClr val="002060"/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US" sz="2400" b="1" dirty="0" smtClean="0">
                <a:solidFill>
                  <a:srgbClr val="002060"/>
                </a:solidFill>
              </a:rPr>
              <a:t>Navigation </a:t>
            </a:r>
            <a:endParaRPr lang="en-US" sz="2400" b="1" dirty="0">
              <a:solidFill>
                <a:srgbClr val="002060"/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US" sz="2400" b="1" dirty="0" smtClean="0">
                <a:solidFill>
                  <a:srgbClr val="002060"/>
                </a:solidFill>
              </a:rPr>
              <a:t>Monitoring </a:t>
            </a:r>
            <a:endParaRPr lang="en-US" sz="2400" b="1" dirty="0">
              <a:solidFill>
                <a:srgbClr val="002060"/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US" sz="2400" b="1" dirty="0" smtClean="0">
                <a:solidFill>
                  <a:srgbClr val="002060"/>
                </a:solidFill>
              </a:rPr>
              <a:t>Aircraft </a:t>
            </a:r>
            <a:r>
              <a:rPr lang="en-US" sz="2400" b="1" dirty="0">
                <a:solidFill>
                  <a:srgbClr val="002060"/>
                </a:solidFill>
              </a:rPr>
              <a:t>flight-control systems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2400" b="1" dirty="0" smtClean="0">
                <a:solidFill>
                  <a:srgbClr val="002060"/>
                </a:solidFill>
              </a:rPr>
              <a:t>Collision-avoidance </a:t>
            </a:r>
            <a:r>
              <a:rPr lang="en-US" sz="2400" b="1" dirty="0">
                <a:solidFill>
                  <a:srgbClr val="002060"/>
                </a:solidFill>
              </a:rPr>
              <a:t>systems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2400" b="1" dirty="0" smtClean="0">
                <a:solidFill>
                  <a:srgbClr val="002060"/>
                </a:solidFill>
              </a:rPr>
              <a:t>Black </a:t>
            </a:r>
            <a:r>
              <a:rPr lang="en-US" sz="2400" b="1" dirty="0">
                <a:solidFill>
                  <a:srgbClr val="002060"/>
                </a:solidFill>
              </a:rPr>
              <a:t>Boxes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2400" b="1" dirty="0" smtClean="0">
                <a:solidFill>
                  <a:srgbClr val="002060"/>
                </a:solidFill>
              </a:rPr>
              <a:t>Weather </a:t>
            </a:r>
            <a:r>
              <a:rPr lang="en-US" sz="2400" b="1" dirty="0">
                <a:solidFill>
                  <a:srgbClr val="002060"/>
                </a:solidFill>
              </a:rPr>
              <a:t>systems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2400" b="1" dirty="0" smtClean="0">
                <a:solidFill>
                  <a:srgbClr val="002060"/>
                </a:solidFill>
              </a:rPr>
              <a:t>Radar</a:t>
            </a:r>
            <a:endParaRPr lang="en-US" sz="2400" b="1" dirty="0">
              <a:solidFill>
                <a:srgbClr val="002060"/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US" sz="2400" b="1" dirty="0" smtClean="0">
                <a:solidFill>
                  <a:srgbClr val="002060"/>
                </a:solidFill>
              </a:rPr>
              <a:t>Sonar</a:t>
            </a:r>
            <a:endParaRPr lang="en-US" sz="2400" b="1" dirty="0">
              <a:solidFill>
                <a:srgbClr val="002060"/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US" sz="2400" b="1" dirty="0" smtClean="0">
                <a:solidFill>
                  <a:srgbClr val="002060"/>
                </a:solidFill>
              </a:rPr>
              <a:t>Electro-Optics</a:t>
            </a:r>
            <a:endParaRPr lang="en-US" sz="2400" b="1" dirty="0">
              <a:solidFill>
                <a:srgbClr val="002060"/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US" sz="2400" b="1" dirty="0" smtClean="0">
                <a:solidFill>
                  <a:srgbClr val="002060"/>
                </a:solidFill>
              </a:rPr>
              <a:t>ESM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</a:rPr>
              <a:t>(Electronic </a:t>
            </a:r>
            <a:r>
              <a:rPr lang="en-US" sz="2400" b="1" dirty="0">
                <a:solidFill>
                  <a:srgbClr val="002060"/>
                </a:solidFill>
              </a:rPr>
              <a:t>support </a:t>
            </a:r>
            <a:r>
              <a:rPr lang="en-US" sz="2400" b="1" dirty="0" smtClean="0">
                <a:solidFill>
                  <a:srgbClr val="002060"/>
                </a:solidFill>
              </a:rPr>
              <a:t>measures)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2400" b="1" dirty="0" smtClean="0">
                <a:solidFill>
                  <a:srgbClr val="002060"/>
                </a:solidFill>
              </a:rPr>
              <a:t>DAS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</a:rPr>
              <a:t>(Defensive </a:t>
            </a:r>
            <a:r>
              <a:rPr lang="en-US" sz="2400" b="1" dirty="0">
                <a:solidFill>
                  <a:srgbClr val="002060"/>
                </a:solidFill>
              </a:rPr>
              <a:t>aids)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2400" b="1" dirty="0" smtClean="0">
                <a:solidFill>
                  <a:srgbClr val="002060"/>
                </a:solidFill>
              </a:rPr>
              <a:t>Aircraft </a:t>
            </a:r>
            <a:r>
              <a:rPr lang="en-US" sz="2400" b="1" dirty="0">
                <a:solidFill>
                  <a:srgbClr val="002060"/>
                </a:solidFill>
              </a:rPr>
              <a:t>networks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0607" y="4725144"/>
            <a:ext cx="1872208" cy="18534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8822" y="3356992"/>
            <a:ext cx="2047394" cy="15355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7098" y="1484784"/>
            <a:ext cx="2003199" cy="24468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62720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  <a14:imgEffect>
                      <a14:saturation sat="90000"/>
                    </a14:imgEffect>
                    <a14:imgEffect>
                      <a14:brightnessContrast bright="20000" contrast="-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259"/>
            <a:ext cx="9143999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88640"/>
            <a:ext cx="7344816" cy="1143000"/>
          </a:xfrm>
        </p:spPr>
        <p:txBody>
          <a:bodyPr/>
          <a:lstStyle/>
          <a:p>
            <a:pPr marL="0" indent="0" algn="ctr">
              <a:buNone/>
            </a:pPr>
            <a:r>
              <a:rPr lang="en-US" sz="5400" b="0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 CENA"/>
              </a:rPr>
              <a:t>Communications</a:t>
            </a:r>
            <a:endParaRPr lang="ru-RU" sz="5400" b="0" i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AR CENA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1115616" y="1484784"/>
            <a:ext cx="6912768" cy="1080120"/>
          </a:xfrm>
          <a:prstGeom prst="ellipse">
            <a:avLst/>
          </a:prstGeom>
          <a:ln w="19050"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475656" y="1628800"/>
            <a:ext cx="61926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</a:rPr>
              <a:t>connect the flight deck to the </a:t>
            </a:r>
            <a:r>
              <a:rPr lang="en-US" sz="2400" b="1" dirty="0" smtClean="0">
                <a:solidFill>
                  <a:srgbClr val="002060"/>
                </a:solidFill>
              </a:rPr>
              <a:t>ground</a:t>
            </a:r>
          </a:p>
          <a:p>
            <a:pPr algn="ctr"/>
            <a:r>
              <a:rPr lang="en-US" sz="2400" b="1" dirty="0" smtClean="0">
                <a:solidFill>
                  <a:srgbClr val="002060"/>
                </a:solidFill>
              </a:rPr>
              <a:t>and </a:t>
            </a:r>
            <a:r>
              <a:rPr lang="en-US" sz="2400" b="1" dirty="0">
                <a:solidFill>
                  <a:srgbClr val="002060"/>
                </a:solidFill>
              </a:rPr>
              <a:t>to the passengers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788024" y="2860723"/>
            <a:ext cx="38164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2060"/>
                </a:solidFill>
              </a:rPr>
              <a:t>Very High Frequency (VHF) communication systems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691680" y="2977097"/>
            <a:ext cx="19143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</a:rPr>
              <a:t>The main type</a:t>
            </a:r>
            <a:endParaRPr lang="ru-RU" sz="2000" b="1" dirty="0">
              <a:solidFill>
                <a:srgbClr val="002060"/>
              </a:solidFill>
            </a:endParaRPr>
          </a:p>
        </p:txBody>
      </p:sp>
      <p:cxnSp>
        <p:nvCxnSpPr>
          <p:cNvPr id="42" name="Прямая со стрелкой 41"/>
          <p:cNvCxnSpPr/>
          <p:nvPr/>
        </p:nvCxnSpPr>
        <p:spPr>
          <a:xfrm>
            <a:off x="3779912" y="3177152"/>
            <a:ext cx="1008112" cy="0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4884055" y="3789040"/>
            <a:ext cx="4032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000" dirty="0">
                <a:solidFill>
                  <a:srgbClr val="002060"/>
                </a:solidFill>
              </a:rPr>
              <a:t>controlling air traffic</a:t>
            </a:r>
            <a:endParaRPr lang="en-US" sz="2000" dirty="0" smtClean="0">
              <a:solidFill>
                <a:srgbClr val="002060"/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002060"/>
                </a:solidFill>
              </a:rPr>
              <a:t>line of sight communication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46" name="Рисунок 4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432" y="3717032"/>
            <a:ext cx="3209615" cy="3058050"/>
          </a:xfrm>
          <a:prstGeom prst="ellipse">
            <a:avLst/>
          </a:prstGeom>
          <a:ln>
            <a:solidFill>
              <a:srgbClr val="002060"/>
            </a:solidFill>
          </a:ln>
          <a:effectLst>
            <a:softEdge rad="112500"/>
          </a:effectLst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4869160"/>
            <a:ext cx="3648447" cy="14420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bliqueTopLef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969141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8" grpId="0"/>
      <p:bldP spid="39" grpId="0"/>
      <p:bldP spid="4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  <a14:imgEffect>
                      <a14:saturation sat="90000"/>
                    </a14:imgEffect>
                    <a14:imgEffect>
                      <a14:brightnessContrast bright="20000" contrast="-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259"/>
            <a:ext cx="9143999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88640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en-US" sz="5400" b="0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 CENA"/>
              </a:rPr>
              <a:t>Navigation</a:t>
            </a:r>
            <a:endParaRPr lang="ru-RU" sz="5400" b="0" i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AR CENA"/>
            </a:endParaRPr>
          </a:p>
        </p:txBody>
      </p:sp>
      <p:sp>
        <p:nvSpPr>
          <p:cNvPr id="6" name="Стрелка вниз 5"/>
          <p:cNvSpPr/>
          <p:nvPr/>
        </p:nvSpPr>
        <p:spPr>
          <a:xfrm rot="2764152">
            <a:off x="3009495" y="1201657"/>
            <a:ext cx="321583" cy="1378369"/>
          </a:xfrm>
          <a:prstGeom prst="downArrow">
            <a:avLst/>
          </a:prstGeom>
          <a:solidFill>
            <a:srgbClr val="33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 rot="18861568">
            <a:off x="5768364" y="1204519"/>
            <a:ext cx="321583" cy="1378369"/>
          </a:xfrm>
          <a:prstGeom prst="downArrow">
            <a:avLst/>
          </a:prstGeom>
          <a:solidFill>
            <a:srgbClr val="33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1531704" y="2484789"/>
            <a:ext cx="170271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</a:rPr>
              <a:t>Inertial</a:t>
            </a:r>
          </a:p>
          <a:p>
            <a:pPr algn="ctr"/>
            <a:r>
              <a:rPr lang="en-US" sz="2400" b="1" dirty="0" smtClean="0">
                <a:solidFill>
                  <a:srgbClr val="002060"/>
                </a:solidFill>
              </a:rPr>
              <a:t>Navigation</a:t>
            </a:r>
          </a:p>
          <a:p>
            <a:pPr algn="ctr"/>
            <a:r>
              <a:rPr lang="en-US" sz="2400" b="1" dirty="0" smtClean="0">
                <a:solidFill>
                  <a:srgbClr val="002060"/>
                </a:solidFill>
              </a:rPr>
              <a:t>Systems</a:t>
            </a:r>
          </a:p>
          <a:p>
            <a:pPr algn="ctr"/>
            <a:r>
              <a:rPr lang="en-US" sz="2400" b="1" dirty="0" smtClean="0">
                <a:solidFill>
                  <a:srgbClr val="002060"/>
                </a:solidFill>
              </a:rPr>
              <a:t>(INS)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698097" y="2907634"/>
            <a:ext cx="170271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</a:rPr>
              <a:t>Radio</a:t>
            </a:r>
          </a:p>
          <a:p>
            <a:pPr algn="ctr"/>
            <a:r>
              <a:rPr lang="en-US" sz="2400" b="1" dirty="0" smtClean="0">
                <a:solidFill>
                  <a:srgbClr val="002060"/>
                </a:solidFill>
              </a:rPr>
              <a:t>Navigation</a:t>
            </a:r>
          </a:p>
          <a:p>
            <a:pPr algn="ctr"/>
            <a:r>
              <a:rPr lang="en-US" sz="2400" b="1" dirty="0" smtClean="0">
                <a:solidFill>
                  <a:srgbClr val="002060"/>
                </a:solidFill>
              </a:rPr>
              <a:t>Systems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8" name="Стрелка вниз 17"/>
          <p:cNvSpPr/>
          <p:nvPr/>
        </p:nvSpPr>
        <p:spPr>
          <a:xfrm>
            <a:off x="4388660" y="1529265"/>
            <a:ext cx="321583" cy="1378369"/>
          </a:xfrm>
          <a:prstGeom prst="downArrow">
            <a:avLst/>
          </a:prstGeom>
          <a:solidFill>
            <a:srgbClr val="271DE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5689664" y="2490513"/>
            <a:ext cx="238558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</a:rPr>
              <a:t>Satellite</a:t>
            </a:r>
          </a:p>
          <a:p>
            <a:pPr algn="ctr"/>
            <a:r>
              <a:rPr lang="en-US" sz="2400" b="1" dirty="0" smtClean="0">
                <a:solidFill>
                  <a:srgbClr val="002060"/>
                </a:solidFill>
              </a:rPr>
              <a:t>Navigation</a:t>
            </a:r>
          </a:p>
          <a:p>
            <a:pPr algn="ctr"/>
            <a:r>
              <a:rPr lang="en-US" sz="2400" b="1" dirty="0" smtClean="0">
                <a:solidFill>
                  <a:srgbClr val="002060"/>
                </a:solidFill>
              </a:rPr>
              <a:t>Systems</a:t>
            </a:r>
          </a:p>
          <a:p>
            <a:pPr algn="ctr"/>
            <a:r>
              <a:rPr lang="en-US" sz="2400" b="1" dirty="0" smtClean="0">
                <a:solidFill>
                  <a:srgbClr val="002060"/>
                </a:solidFill>
              </a:rPr>
              <a:t>(example: GPS)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403" y="4365104"/>
            <a:ext cx="7627680" cy="2118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497849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6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  <a14:imgEffect>
                      <a14:saturation sat="90000"/>
                    </a14:imgEffect>
                    <a14:imgEffect>
                      <a14:brightnessContrast bright="20000" contrast="-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259"/>
            <a:ext cx="9143999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88640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en-US" sz="5400" b="0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 CENA"/>
              </a:rPr>
              <a:t>Monitoring</a:t>
            </a:r>
            <a:endParaRPr lang="ru-RU" sz="5400" b="0" i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AR CEN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22560" y="1506293"/>
            <a:ext cx="26003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Glass cockpit</a:t>
            </a:r>
            <a:endParaRPr lang="ru-RU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81662">
            <a:off x="4980149" y="1830815"/>
            <a:ext cx="3915381" cy="25181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isometricOffAxis2Left"/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65653">
            <a:off x="179511" y="3907167"/>
            <a:ext cx="3456384" cy="2765107"/>
          </a:xfrm>
          <a:prstGeom prst="roundRect">
            <a:avLst>
              <a:gd name="adj" fmla="val 18503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obliqueTopLeft"/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22" name="TextBox 21"/>
          <p:cNvSpPr txBox="1"/>
          <p:nvPr/>
        </p:nvSpPr>
        <p:spPr>
          <a:xfrm rot="18370538">
            <a:off x="1188954" y="2689153"/>
            <a:ext cx="11240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2060"/>
                </a:solidFill>
              </a:rPr>
              <a:t>airplane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 rot="1335961">
            <a:off x="3078109" y="2367195"/>
            <a:ext cx="17091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2060"/>
                </a:solidFill>
              </a:rPr>
              <a:t>space shuttle</a:t>
            </a:r>
            <a:endParaRPr lang="ru-RU" sz="2000" dirty="0">
              <a:solidFill>
                <a:srgbClr val="002060"/>
              </a:solidFill>
            </a:endParaRPr>
          </a:p>
        </p:txBody>
      </p:sp>
      <p:cxnSp>
        <p:nvCxnSpPr>
          <p:cNvPr id="25" name="Прямая со стрелкой 24"/>
          <p:cNvCxnSpPr/>
          <p:nvPr/>
        </p:nvCxnSpPr>
        <p:spPr>
          <a:xfrm>
            <a:off x="2699792" y="2317459"/>
            <a:ext cx="2232248" cy="895517"/>
          </a:xfrm>
          <a:prstGeom prst="straightConnector1">
            <a:avLst/>
          </a:prstGeom>
          <a:ln w="571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flipH="1">
            <a:off x="1403648" y="2331679"/>
            <a:ext cx="1019108" cy="1460982"/>
          </a:xfrm>
          <a:prstGeom prst="straightConnector1">
            <a:avLst/>
          </a:prstGeom>
          <a:ln w="571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3779946" y="4581128"/>
            <a:ext cx="547260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000" dirty="0">
                <a:solidFill>
                  <a:srgbClr val="002060"/>
                </a:solidFill>
              </a:rPr>
              <a:t>multi-function display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000" dirty="0">
                <a:solidFill>
                  <a:srgbClr val="002060"/>
                </a:solidFill>
              </a:rPr>
              <a:t>primary flight display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002060"/>
                </a:solidFill>
              </a:rPr>
              <a:t>navigation display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000" dirty="0">
                <a:solidFill>
                  <a:srgbClr val="002060"/>
                </a:solidFill>
              </a:rPr>
              <a:t>mode control panel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002060"/>
                </a:solidFill>
              </a:rPr>
              <a:t>engine indicating and </a:t>
            </a:r>
            <a:r>
              <a:rPr lang="en-US" sz="2000" dirty="0">
                <a:solidFill>
                  <a:srgbClr val="002060"/>
                </a:solidFill>
              </a:rPr>
              <a:t>crew alerting </a:t>
            </a:r>
            <a:r>
              <a:rPr lang="en-US" sz="2000" dirty="0" smtClean="0">
                <a:solidFill>
                  <a:srgbClr val="002060"/>
                </a:solidFill>
              </a:rPr>
              <a:t>system</a:t>
            </a:r>
          </a:p>
        </p:txBody>
      </p:sp>
    </p:spTree>
    <p:extLst>
      <p:ext uri="{BB962C8B-B14F-4D97-AF65-F5344CB8AC3E}">
        <p14:creationId xmlns:p14="http://schemas.microsoft.com/office/powerpoint/2010/main" val="3353707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4545" y="0"/>
            <a:ext cx="9577065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556792"/>
            <a:ext cx="8928992" cy="2088232"/>
          </a:xfrm>
        </p:spPr>
        <p:txBody>
          <a:bodyPr/>
          <a:lstStyle/>
          <a:p>
            <a:pPr marL="0" indent="0" algn="ctr">
              <a:buNone/>
            </a:pPr>
            <a:r>
              <a:rPr lang="en-US" sz="8800" b="0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 CENA"/>
              </a:rPr>
              <a:t>Thank you</a:t>
            </a:r>
            <a:br>
              <a:rPr lang="en-US" sz="8800" b="0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 CENA"/>
              </a:rPr>
            </a:br>
            <a:r>
              <a:rPr lang="en-US" sz="8800" b="0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 CENA"/>
              </a:rPr>
              <a:t>for your attention!</a:t>
            </a:r>
            <a:endParaRPr lang="ru-RU" sz="8800" b="0" i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AR CENA"/>
            </a:endParaRPr>
          </a:p>
        </p:txBody>
      </p:sp>
      <p:sp>
        <p:nvSpPr>
          <p:cNvPr id="8" name="TextBox 7"/>
          <p:cNvSpPr txBox="1"/>
          <p:nvPr/>
        </p:nvSpPr>
        <p:spPr>
          <a:xfrm rot="322828">
            <a:off x="3984779" y="5180384"/>
            <a:ext cx="3588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3333CC"/>
                </a:solidFill>
              </a:rPr>
              <a:t>bychkova_ms@mail.ru</a:t>
            </a:r>
            <a:endParaRPr lang="ru-RU" sz="2400" i="1" dirty="0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246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616</TotalTime>
  <Words>204</Words>
  <Application>Microsoft Office PowerPoint</Application>
  <PresentationFormat>Экран (4:3)</PresentationFormat>
  <Paragraphs>88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Воздушный поток</vt:lpstr>
      <vt:lpstr>The Golden Age Of Aircraft Design   AVIONICS from Early Days till Now </vt:lpstr>
      <vt:lpstr>Contents</vt:lpstr>
      <vt:lpstr>Definition</vt:lpstr>
      <vt:lpstr>History</vt:lpstr>
      <vt:lpstr>Modern Avionics</vt:lpstr>
      <vt:lpstr>Communications</vt:lpstr>
      <vt:lpstr>Navigation</vt:lpstr>
      <vt:lpstr>Monitoring</vt:lpstr>
      <vt:lpstr>Thank you for your attention!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Golden Age Of Aircraft Design  The development of avionics</dc:title>
  <dc:creator>Bych</dc:creator>
  <cp:lastModifiedBy>Bych</cp:lastModifiedBy>
  <cp:revision>94</cp:revision>
  <dcterms:created xsi:type="dcterms:W3CDTF">2014-03-15T12:46:06Z</dcterms:created>
  <dcterms:modified xsi:type="dcterms:W3CDTF">2014-04-06T15:32:59Z</dcterms:modified>
</cp:coreProperties>
</file>